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797675" cy="9874250"/>
  <p:embeddedFontLst>
    <p:embeddedFont>
      <p:font typeface="Libre Franklin"/>
      <p:regular r:id="rId19"/>
      <p:bold r:id="rId20"/>
      <p:italic r:id="rId21"/>
      <p:boldItalic r:id="rId22"/>
    </p:embeddedFont>
    <p:embeddedFont>
      <p:font typeface="Libre Franklin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7" roundtripDataSignature="AMtx7mhOODlyEUFt7xpOLrBJ/z9dMJkM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.fntdata"/><Relationship Id="rId22" Type="http://schemas.openxmlformats.org/officeDocument/2006/relationships/font" Target="fonts/LibreFranklin-boldItalic.fntdata"/><Relationship Id="rId21" Type="http://schemas.openxmlformats.org/officeDocument/2006/relationships/font" Target="fonts/LibreFranklin-italic.fntdata"/><Relationship Id="rId24" Type="http://schemas.openxmlformats.org/officeDocument/2006/relationships/font" Target="fonts/LibreFranklinMedium-bold.fntdata"/><Relationship Id="rId23" Type="http://schemas.openxmlformats.org/officeDocument/2006/relationships/font" Target="fonts/LibreFranklin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boldItalic.fntdata"/><Relationship Id="rId25" Type="http://schemas.openxmlformats.org/officeDocument/2006/relationships/font" Target="fonts/LibreFranklinMedium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ibreFranklin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79750" y="4690250"/>
            <a:ext cx="5438125" cy="4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33150" y="740550"/>
            <a:ext cx="4532000" cy="3702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16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16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7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3" name="Google Shape;33;p17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showMasterSp="0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50" name="Google Shape;50;p19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2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22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kx="0" rotWithShape="0" algn="bl" stA="49000" stPos="0" sy="-9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73" name="Google Shape;73;p23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4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" name="Google Shape;11;p1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" name="Google Shape;12;p14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4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hu-HU"/>
              <a:t>AZ ELKÉSZÜLT SZAKVÉLEMÉNYEK EGYEZŐSÉGEI ÉS ELTÉRÉSEI</a:t>
            </a:r>
            <a:endParaRPr/>
          </a:p>
        </p:txBody>
      </p:sp>
      <p:sp>
        <p:nvSpPr>
          <p:cNvPr id="151" name="Google Shape;151;p10"/>
          <p:cNvSpPr txBox="1"/>
          <p:nvPr>
            <p:ph idx="1" type="body"/>
          </p:nvPr>
        </p:nvSpPr>
        <p:spPr>
          <a:xfrm>
            <a:off x="304800" y="1554162"/>
            <a:ext cx="8686800" cy="4971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hu-HU"/>
              <a:t>A szakértők mindegyike a piaci összehasonlító adatok szerinti módszer esetében azonos tartományban határozta meg a fajlagos értéket. 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rPr lang="hu-HU"/>
              <a:t>A külföldi szakértők az iroda területekre a fajlagos árat az 5350-7000 USD/m</a:t>
            </a:r>
            <a:r>
              <a:rPr baseline="30000" lang="hu-HU"/>
              <a:t>2</a:t>
            </a:r>
            <a:r>
              <a:rPr lang="hu-HU"/>
              <a:t> tartományba helyezték, míg a helyi szakértők a fajlagos árat iroda területre 6500 USD/m</a:t>
            </a:r>
            <a:r>
              <a:rPr baseline="30000" lang="hu-HU"/>
              <a:t>2 </a:t>
            </a:r>
            <a:r>
              <a:rPr lang="hu-HU"/>
              <a:t>értéken határoztuk meg. A fajlagos árak tekintetében tehát megállapítható, hogy szignifikáns eltérés nincs. 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rPr lang="hu-HU"/>
              <a:t>A hozamelvű értékelés során a szakértők között már 30%-os eltérés az alapadatokban is tapasztalható. 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rPr lang="hu-HU"/>
              <a:t>Az általunk beszerzett Colliers International szakvélemény, amely ezen időszak irodapiaci viszonyait is elemzi, a hasonló típusú B osztályú irodaterületek kínálati díjait a 850-1300 USD tartományba teszi. A fajlagos forgalmi értékek és a fajlagos bérleti díj jelentősnek nem tekinthető eltérése önmagában nem magyarázza a kialakított értékek nagyságrendi eltérését. 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rPr lang="hu-HU"/>
              <a:t>Megítélésünk szerint az értékek nagyságrendi eltérésének oka az, hogy a külföldi cég kizárólag az iroda és szállodai területeket vette figyelembe az érték képzésnél, és kiállítótér, étterem-konyha, közlekedők, kiszolgáló területek értékét nem. 	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rPr lang="hu-HU"/>
              <a:t>Az előzőekben ismertetett kisebb módszertani különbségek önmagukban nem indokolják a megállapított végső forgalmi értékek szerinti jelentős különbséget. Ennek oka elsődlegesen a számításba vett épület alapterületek különbözősége.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  <p:pic>
        <p:nvPicPr>
          <p:cNvPr descr="P:\ugyvitel\Ceganyagok\Arculat 2015\euro_immo_logo_pakk\Darabolt logTók\euro_immo_logo_darabolt_1.gif"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hu-HU"/>
              <a:t>AZ ELKÉSZÜLT SZAKVÉLEMÉNYEK EGYEZŐSÉGEI ÉS ELTÉRÉSEI</a:t>
            </a:r>
            <a:endParaRPr/>
          </a:p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hu-HU"/>
              <a:t>A vizsgált épület összes alapterületében is jelentős különbségek vannak, míg egyikük 13.000 másik 17.000nm alapterülettel veszi figyelembe.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rPr lang="hu-HU"/>
              <a:t>Hasonlóan különbség van az épületben található szállodaszárny szobáinak számában is.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rPr lang="hu-HU"/>
              <a:t>Összességében megállapítható, hogy nem a szakértők által beszerzett piaci adatok, fajlagos értékesítési árakban, bérleti díjak különböznek egymástól a szakvélemények, hanem részben az ingatlan méreteiben az ingatlan különböző hasznosságának megítélésében  van számottetvő különbség.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rPr lang="hu-HU"/>
              <a:t>Ez szélsőségesen azt eredményezte, hogy a legalacsonyabb értéket megállapító értékbecslés és a legmagasabb értéket megállapító értékbecslés között ötszörös a különbség. Ez is igazolja, hogy szükséges lett volna egy pótlási költségmeghatározása a teljes ingatlanra kiterjedően.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rPr lang="hu-HU"/>
              <a:t>Az értékesítés alapja a külföldi szakértők által 2008-ban készült szakértői vélemény volt.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  <p:pic>
        <p:nvPicPr>
          <p:cNvPr descr="P:\ugyvitel\Ceganyagok\Arculat 2015\euro_immo_logo_pakk\Darabolt logTók\euro_immo_logo_darabolt_1.gif" id="159" name="Google Shape;1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hu-HU"/>
              <a:t>AZ INGATLAN ÉRTÉKELÉS TAPASZTALATAI</a:t>
            </a:r>
            <a:endParaRPr/>
          </a:p>
        </p:txBody>
      </p:sp>
      <p:sp>
        <p:nvSpPr>
          <p:cNvPr id="165" name="Google Shape;165;p12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Font typeface="Noto Sans Symbols"/>
              <a:buChar char="⮚"/>
            </a:pPr>
            <a:r>
              <a:rPr lang="hu-HU"/>
              <a:t>Feltétlenül ismerni kell az ingatlan környezetében fellelhető hasonló adottságú ingatlanok piaci viszonyait.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Font typeface="Noto Sans Symbols"/>
              <a:buChar char="⮚"/>
            </a:pPr>
            <a:r>
              <a:rPr lang="hu-HU"/>
              <a:t>Szükséges ismerni az állam tulajdonát képező föld értékesíthetőségi-  és bérbeadási lehetőségeit, használatbaadási módozatait esetleg a központilag meghatározott értékeit.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Font typeface="Noto Sans Symbols"/>
              <a:buChar char="⮚"/>
            </a:pPr>
            <a:r>
              <a:rPr lang="hu-HU"/>
              <a:t>Az értékelésbe mindenképp a helyi piaci viszonyokat jól ismerő szakértő bevonása szükséges.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Font typeface="Noto Sans Symbols"/>
              <a:buChar char="⮚"/>
            </a:pPr>
            <a:r>
              <a:rPr lang="hu-HU"/>
              <a:t>Vizsgálni kell az épület értékesíthetőségét korlátozó tényezőket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Font typeface="Noto Sans Symbols"/>
              <a:buChar char="⮚"/>
            </a:pPr>
            <a:r>
              <a:rPr lang="hu-HU"/>
              <a:t>Az ingatlanpiac nem tökéletes piac, nem teljesek az információk, nem tiszta a verseny. Jelen vannak a kormányzati és más intézmények intézkedései, különböző megállapodások gátjai, piacot befolyásoló egyéb rendelkezések.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Érték ≠ Ár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  <p:pic>
        <p:nvPicPr>
          <p:cNvPr descr="P:\ugyvitel\Ceganyagok\Arculat 2015\euro_immo_logo_pakk\Darabolt logTók\euro_immo_logo_darabolt_1.gif"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rPr lang="hu-HU" sz="5400"/>
              <a:t>Köszönöm a figyelmet!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P:\ugyvitel\Ceganyagok\Arculat 2015\euro_immo_logo_pakk\Darabolt logTók\euro_immo_logo_darabolt_1.gif" id="172" name="Google Shape;1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:\ugyvitel\Ceganyagok\Arculat 2015\euro_immo_logo_pakk\Darabolt logTók\euro_immo_logo_darabolt_1.gif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755576" y="2527480"/>
            <a:ext cx="712879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moszkvai Kereskedelmi Képviselet értékelésének szakmai tapasztalatai</a:t>
            </a:r>
            <a:endParaRPr b="0" i="0" sz="36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p14:dur="1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hu-HU"/>
              <a:t>MOTTÓ</a:t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hu-HU"/>
              <a:t>„Az említett telken az MNK kormányának költségére felépülő épület az MNK tulajdonát fogja képezni, ez az épület azonban nem adható el vagy nem engedhető át senkinek az SZSZKSZ kormányának egyetértése nélkül”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hu-HU"/>
              <a:t>A telket az MNK térítés és határidő nélkül ezzel egyidejűleg használatba megkapta. </a:t>
            </a:r>
            <a:endParaRPr/>
          </a:p>
        </p:txBody>
      </p:sp>
      <p:pic>
        <p:nvPicPr>
          <p:cNvPr descr="P:\ugyvitel\Ceganyagok\Arculat 2015\euro_immo_logo_pakk\Darabolt logTók\euro_immo_logo_darabolt_1.gif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hu-HU"/>
              <a:t>AZ INGATLAN FŐBB ADATAI</a:t>
            </a:r>
            <a:endParaRPr/>
          </a:p>
        </p:txBody>
      </p:sp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b="1" lang="hu-HU"/>
              <a:t>1982-es átadás/átvételi jegyzőkönyv szerint: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Az épület egészének térfogata 77.300 m</a:t>
            </a:r>
            <a:r>
              <a:rPr baseline="30000" lang="hu-HU"/>
              <a:t>3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Összes hasznos területe 13.405 m2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Ingatlan földterület 7.589 m</a:t>
            </a:r>
            <a:r>
              <a:rPr baseline="30000" lang="hu-HU"/>
              <a:t>2 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a következő bontásban: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 - szolgálati rész: 8.035 m</a:t>
            </a:r>
            <a:r>
              <a:rPr baseline="30000" lang="hu-HU"/>
              <a:t>2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 - szállodai lakóterület 1.470 m</a:t>
            </a:r>
            <a:r>
              <a:rPr baseline="30000" lang="hu-HU"/>
              <a:t>2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 - irodai helyiségek, beleértve a kisegítő helyiségek területét 3.409 m</a:t>
            </a:r>
            <a:r>
              <a:rPr baseline="30000" lang="hu-HU"/>
              <a:t>2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b="1" lang="hu-HU"/>
              <a:t>2011-es tulajdoni lap szerint: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Alapterület 17.612,8 m</a:t>
            </a:r>
            <a:r>
              <a:rPr baseline="30000" lang="hu-HU"/>
              <a:t>2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Emeletek száma 7, földfelszín alatt 1.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Ingatlan földterület 8.788 m</a:t>
            </a:r>
            <a:r>
              <a:rPr baseline="30000" lang="hu-HU"/>
              <a:t>2 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Határozatlan időre szóló használati jog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  <p:pic>
        <p:nvPicPr>
          <p:cNvPr descr="P:\ugyvitel\Ceganyagok\Arculat 2015\euro_immo_logo_pakk\Darabolt logTók\euro_immo_logo_darabolt_1.gif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hu-HU"/>
              <a:t>AZ INGATLAN TÖRTÉNETNEK RÖVID ÖSSZEFOGLALÁSA</a:t>
            </a:r>
            <a:endParaRPr/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Moszkva Presznya kerületében fekszik helyén II. Miklós Cár idejében épült gőzfürdő állt.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1973-ban az MNK használatába adták a telket határozatlan időre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1976-ban a korábbi épületet lebontották és megkezdődött a Kereskedelmi Képviselet építése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1979-ben a tervezett átadás meghiúsult az 1980-as Olimpia miatt, csak részleges átadás történt. 1982 október 20-án a Magyar Népköztársaság részére.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1991 decemberében készült először értékelés miután a nemzeti vagyon részét képező  ingatlankomplexum értéke nem szerepelt a hazai nyilvántartásban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2008 tavaszán a Magyar Köztársaság az ingatlant értékesítette.</a:t>
            </a:r>
            <a:endParaRPr/>
          </a:p>
          <a:p>
            <a:pPr indent="-243332" lvl="0" marL="34290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  <p:pic>
        <p:nvPicPr>
          <p:cNvPr descr="P:\ugyvitel\Ceganyagok\Arculat 2015\euro_immo_logo_pakk\Darabolt logTók\euro_immo_logo_darabolt_1.gif"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hu-HU"/>
              <a:t>AZ INGATLAN ÉRTÉKELÉSÉNEK TÖRTÉNETE</a:t>
            </a:r>
            <a:endParaRPr/>
          </a:p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1991 december magyar szakértői vélemény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2005 október nemzetközi ingatlanértékelő cég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2008 június nemzetközi ingatlanértékelő cég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2008 december orosz ingatlanértékelő cég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2010 november magyar szakértői vélemény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2010 december magyar igazságügyi szakértői vélemény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2012 november magyar igazságügyi szakértői vélemény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2012 december és 2013 január EURO-IMMO Expert Kft. az elkészült szakértői vélemények összehasonlító elemzése.</a:t>
            </a:r>
            <a:endParaRPr/>
          </a:p>
        </p:txBody>
      </p:sp>
      <p:pic>
        <p:nvPicPr>
          <p:cNvPr descr="P:\ugyvitel\Ceganyagok\Arculat 2015\euro_immo_logo_pakk\Darabolt logTók\euro_immo_logo_darabolt_1.gif" id="124" name="Google Shape;1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hu-HU"/>
              <a:t>AZ INGATLAN KÜLÖNLEGES STÁTUSZA</a:t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hu-HU"/>
              <a:t> Diplomácia védettség alatt áll.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hu-HU"/>
              <a:t> Korlátozottan forgalomképes.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P:\ugyvitel\Ceganyagok\Arculat 2015\euro_immo_logo_pakk\Darabolt logTók\euro_immo_logo_darabolt_1.gif"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hu-HU"/>
              <a:t>AZ INGATLAN ÉRTÉKMEGHATÁROZÁSÁNAK LEHETSÉGES ÉS ALKALMAZOTT MÓDSZERTANA</a:t>
            </a:r>
            <a:endParaRPr/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IVS (International Valuation Standards 2007, 2012)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EVS ( Europian Valuation Standards 2009,2012,2015)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SzPct val="70000"/>
              <a:buChar char="🞭"/>
            </a:pPr>
            <a:r>
              <a:rPr lang="hu-HU"/>
              <a:t>RICS (Royal Institution of Charted Surveyors)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Valuation Standards 1980, 2007, 2010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A fenti sztenderdek bármelyike alapján elvégezhető az értékelés, miután az értékfogalmak definíciói ezekben közel azonosak.</a:t>
            </a:r>
            <a:endParaRPr/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A külföldi értékelők által választott módszerek és értékkategóriák általában az IVS illetve az RICS sztenderdekben ismertetett módszerek, míg a hazai értékelők az EVS rendszerét vették alapul.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rPr lang="hu-HU"/>
              <a:t>  </a:t>
            </a:r>
            <a:endParaRPr/>
          </a:p>
        </p:txBody>
      </p:sp>
      <p:pic>
        <p:nvPicPr>
          <p:cNvPr descr="P:\ugyvitel\Ceganyagok\Arculat 2015\euro_immo_logo_pakk\Darabolt logTók\euro_immo_logo_darabolt_1.gif"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hu-HU"/>
              <a:t>A SZAKÉRTŐK ÁLTAL ALKALMAZOTT MÓDSZEREK</a:t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304800" y="1554162"/>
            <a:ext cx="8686800" cy="4755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hu-HU"/>
              <a:t>Valamennyi szakértő a nemzetközi sztenderdeknek megfelelően elvégezte az piaci összehasonlító adatok elemzésén alapuló értékelést, szakvéleményeikben idézték is az érték fogalmát.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rPr lang="hu-HU"/>
              <a:t>Minden szakértő elvégezte a hozamszámításon alapuló értékelést is, de kizárólag a magyar szakértők végezték el az ingatlan értékcsökentett pótlási költségének meghatározását. Miután piaci körülmények  között az ingatlan értéke és költsége között nincs közvetlen összefüggés, szükséges lett volna ennek elkészítése is.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rPr lang="hu-HU"/>
              <a:t>A nemzetközi szakértő cég azonban a végső érték meghatározásánál kizárta a piaci módszert. Egyetlen szakértő sem számolt az értékesítést korlátozó tényezőkkel, azaz nem határozta meg a kényszereladási értéket.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70000"/>
              <a:buNone/>
            </a:pPr>
            <a:r>
              <a:rPr lang="hu-HU"/>
              <a:t>Azt a speciális feltételezéseken alapuló értéket amikor a piaci érték nem lehet az értékelés alapja, mivel annak definíciójában szereplő feltételeket az ügylet nem elégíti ki.</a:t>
            </a:r>
            <a:endParaRPr/>
          </a:p>
        </p:txBody>
      </p:sp>
      <p:pic>
        <p:nvPicPr>
          <p:cNvPr descr="P:\ugyvitel\Ceganyagok\Arculat 2015\euro_immo_logo_pakk\Darabolt logTók\euro_immo_logo_darabolt_1.gif"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055" y="59055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úra">
  <a:themeElements>
    <a:clrScheme name="Túra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2016-02-25T12:07:53Z</dcterms:created>
  <dc:creator>Mehrli Péter</dc:creator>
</cp:coreProperties>
</file>